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74" r:id="rId2"/>
    <p:sldId id="275" r:id="rId3"/>
    <p:sldId id="278" r:id="rId4"/>
    <p:sldId id="279" r:id="rId5"/>
    <p:sldId id="280" r:id="rId6"/>
    <p:sldId id="281" r:id="rId7"/>
    <p:sldId id="282" r:id="rId8"/>
    <p:sldId id="283" r:id="rId9"/>
    <p:sldId id="284" r:id="rId1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13"/>
    <p:restoredTop sz="78447"/>
  </p:normalViewPr>
  <p:slideViewPr>
    <p:cSldViewPr snapToGrid="0" snapToObjects="1">
      <p:cViewPr varScale="1">
        <p:scale>
          <a:sx n="90" d="100"/>
          <a:sy n="90" d="100"/>
        </p:scale>
        <p:origin x="1632" y="90"/>
      </p:cViewPr>
      <p:guideLst/>
    </p:cSldViewPr>
  </p:slideViewPr>
  <p:notesTextViewPr>
    <p:cViewPr>
      <p:scale>
        <a:sx n="1" d="1"/>
        <a:sy n="1" d="1"/>
      </p:scale>
      <p:origin x="0" y="0"/>
    </p:cViewPr>
  </p:notesTextViewPr>
  <p:notesViewPr>
    <p:cSldViewPr snapToGrid="0" snapToObjects="1">
      <p:cViewPr varScale="1">
        <p:scale>
          <a:sx n="88" d="100"/>
          <a:sy n="88" d="100"/>
        </p:scale>
        <p:origin x="373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7D1A275-527C-8F4D-9215-4CF0C2B1D596}" type="datetimeFigureOut">
              <a:rPr lang="en-US"/>
              <a:pPr>
                <a:defRPr/>
              </a:pPr>
              <a:t>5/26/2017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5346683-345A-CC4E-95F5-BB39141D96C2}"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5AF77C6-AD76-6B44-9035-94482AEBA620}" type="datetimeFigureOut">
              <a:rPr lang="en-US"/>
              <a:pPr>
                <a:defRPr/>
              </a:pPr>
              <a:t>5/26/2017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C86F7C63-5203-3748-B564-34EF98D41B9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6F7C63-5203-3748-B564-34EF98D41B99}" type="slidenum">
              <a:rPr lang="en-US" smtClean="0"/>
              <a:pPr>
                <a:defRPr/>
              </a:pPr>
              <a:t>1</a:t>
            </a:fld>
            <a:endParaRPr lang="en-US"/>
          </a:p>
        </p:txBody>
      </p:sp>
    </p:spTree>
    <p:extLst>
      <p:ext uri="{BB962C8B-B14F-4D97-AF65-F5344CB8AC3E}">
        <p14:creationId xmlns:p14="http://schemas.microsoft.com/office/powerpoint/2010/main" val="261556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Visual Studio Mobile Center harmonizes a wide range of services, commonly used by mobile developers, into a single, integrated product. You can </a:t>
            </a:r>
            <a:r>
              <a:rPr lang="en-US" b="1" dirty="0"/>
              <a:t>build</a:t>
            </a:r>
            <a:r>
              <a:rPr lang="en-US" dirty="0"/>
              <a:t>, </a:t>
            </a:r>
            <a:r>
              <a:rPr lang="en-US" b="1" dirty="0"/>
              <a:t>test</a:t>
            </a:r>
            <a:r>
              <a:rPr lang="en-US" dirty="0"/>
              <a:t>, </a:t>
            </a:r>
            <a:r>
              <a:rPr lang="en-US" b="1" dirty="0"/>
              <a:t>distribute</a:t>
            </a:r>
            <a:r>
              <a:rPr lang="en-US" dirty="0"/>
              <a:t>, and </a:t>
            </a:r>
            <a:r>
              <a:rPr lang="en-US" b="1" dirty="0"/>
              <a:t>monitor</a:t>
            </a:r>
            <a:r>
              <a:rPr lang="en-US" dirty="0"/>
              <a:t> your mobile apps and easily add backend cloud services to scale your app to millions of users on demand.</a:t>
            </a:r>
          </a:p>
        </p:txBody>
      </p:sp>
      <p:sp>
        <p:nvSpPr>
          <p:cNvPr id="4" name="Slide Number Placeholder 3"/>
          <p:cNvSpPr>
            <a:spLocks noGrp="1"/>
          </p:cNvSpPr>
          <p:nvPr>
            <p:ph type="sldNum" sz="quarter" idx="10"/>
          </p:nvPr>
        </p:nvSpPr>
        <p:spPr/>
        <p:txBody>
          <a:bodyPr/>
          <a:lstStyle/>
          <a:p>
            <a:pPr>
              <a:defRPr/>
            </a:pPr>
            <a:fld id="{C86F7C63-5203-3748-B564-34EF98D41B99}" type="slidenum">
              <a:rPr lang="en-US" smtClean="0"/>
              <a:pPr>
                <a:defRPr/>
              </a:pPr>
              <a:t>2</a:t>
            </a:fld>
            <a:endParaRPr lang="en-US"/>
          </a:p>
        </p:txBody>
      </p:sp>
    </p:spTree>
    <p:extLst>
      <p:ext uri="{BB962C8B-B14F-4D97-AF65-F5344CB8AC3E}">
        <p14:creationId xmlns:p14="http://schemas.microsoft.com/office/powerpoint/2010/main" val="90359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Mobile Center services fall into the general categories of:</a:t>
            </a:r>
          </a:p>
          <a:p>
            <a:endParaRPr lang="en-US" dirty="0"/>
          </a:p>
          <a:p>
            <a:pPr marL="171450" indent="-171450">
              <a:buFont typeface="Arial" panose="020B0604020202020204" pitchFamily="34" charset="0"/>
              <a:buChar char="•"/>
            </a:pPr>
            <a:r>
              <a:rPr lang="en-US" b="1" dirty="0">
                <a:effectLst/>
              </a:rPr>
              <a:t>Lifecycle services</a:t>
            </a:r>
          </a:p>
          <a:p>
            <a:pPr marL="171450" indent="-171450">
              <a:buFont typeface="Arial" panose="020B0604020202020204" pitchFamily="34" charset="0"/>
              <a:buChar char="•"/>
            </a:pPr>
            <a:r>
              <a:rPr lang="en-US" b="1" dirty="0">
                <a:effectLst/>
              </a:rPr>
              <a:t>Monitoring services</a:t>
            </a:r>
          </a:p>
          <a:p>
            <a:pPr marL="171450" indent="-171450">
              <a:buFont typeface="Arial" panose="020B0604020202020204" pitchFamily="34" charset="0"/>
              <a:buChar char="•"/>
            </a:pPr>
            <a:r>
              <a:rPr lang="en-US" b="1" dirty="0">
                <a:effectLst/>
              </a:rPr>
              <a:t>Mobile backend services</a:t>
            </a:r>
          </a:p>
          <a:p>
            <a:pPr marL="171450" indent="-171450">
              <a:buFont typeface="Arial" panose="020B0604020202020204" pitchFamily="34" charset="0"/>
              <a:buChar char="•"/>
            </a:pPr>
            <a:endParaRPr lang="en-US" b="1" dirty="0">
              <a:effectLst/>
            </a:endParaRPr>
          </a:p>
          <a:p>
            <a:pPr marL="0" indent="0">
              <a:buFont typeface="Arial" panose="020B0604020202020204" pitchFamily="34" charset="0"/>
              <a:buNone/>
            </a:pPr>
            <a:r>
              <a:rPr lang="en-US" b="0" dirty="0">
                <a:effectLst/>
              </a:rPr>
              <a:t>Lifecycle Test services will be covered in depth</a:t>
            </a:r>
            <a:r>
              <a:rPr lang="en-US" b="0" baseline="0" dirty="0">
                <a:effectLst/>
              </a:rPr>
              <a:t> in Lab #6 covering the UI tests and the testing framework. Mobile Backend Services are referenced for completeness, but not covered in this lab.</a:t>
            </a:r>
            <a:endParaRPr lang="en-US" b="0" dirty="0"/>
          </a:p>
        </p:txBody>
      </p:sp>
      <p:sp>
        <p:nvSpPr>
          <p:cNvPr id="4" name="Slide Number Placeholder 3"/>
          <p:cNvSpPr>
            <a:spLocks noGrp="1"/>
          </p:cNvSpPr>
          <p:nvPr>
            <p:ph type="sldNum" sz="quarter" idx="10"/>
          </p:nvPr>
        </p:nvSpPr>
        <p:spPr/>
        <p:txBody>
          <a:bodyPr/>
          <a:lstStyle/>
          <a:p>
            <a:pPr>
              <a:defRPr/>
            </a:pPr>
            <a:fld id="{C86F7C63-5203-3748-B564-34EF98D41B99}" type="slidenum">
              <a:rPr lang="en-US" smtClean="0"/>
              <a:pPr>
                <a:defRPr/>
              </a:pPr>
              <a:t>3</a:t>
            </a:fld>
            <a:endParaRPr lang="en-US"/>
          </a:p>
        </p:txBody>
      </p:sp>
    </p:spTree>
    <p:extLst>
      <p:ext uri="{BB962C8B-B14F-4D97-AF65-F5344CB8AC3E}">
        <p14:creationId xmlns:p14="http://schemas.microsoft.com/office/powerpoint/2010/main" val="168115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effectLst/>
              </a:rPr>
              <a:t>With </a:t>
            </a:r>
            <a:r>
              <a:rPr lang="en-US" b="1" dirty="0">
                <a:effectLst/>
              </a:rPr>
              <a:t>Build</a:t>
            </a:r>
            <a:r>
              <a:rPr lang="en-US" dirty="0">
                <a:effectLst/>
              </a:rPr>
              <a:t>, you can manage your source code in a </a:t>
            </a:r>
            <a:r>
              <a:rPr lang="en-US" dirty="0" err="1">
                <a:effectLst/>
              </a:rPr>
              <a:t>Git</a:t>
            </a:r>
            <a:r>
              <a:rPr lang="en-US" dirty="0">
                <a:effectLst/>
              </a:rPr>
              <a:t> repository and create an installable app package automatically with every commit or push. </a:t>
            </a:r>
          </a:p>
          <a:p>
            <a:endParaRPr lang="en-US" dirty="0">
              <a:effectLst/>
            </a:endParaRPr>
          </a:p>
          <a:p>
            <a:r>
              <a:rPr lang="en-US" dirty="0">
                <a:effectLst/>
              </a:rPr>
              <a:t>Developers never need to provision any special</a:t>
            </a:r>
            <a:r>
              <a:rPr lang="en-US" baseline="0" dirty="0">
                <a:effectLst/>
              </a:rPr>
              <a:t> “</a:t>
            </a:r>
            <a:r>
              <a:rPr lang="en-US" dirty="0">
                <a:effectLst/>
              </a:rPr>
              <a:t>agents” or external machines, even when compiling iOS apps. Mobile Center compiles your Android and iOS apps directly from the source code with no manual setup on your side. </a:t>
            </a:r>
          </a:p>
          <a:p>
            <a:endParaRPr lang="en-US" dirty="0">
              <a:effectLst/>
            </a:endParaRPr>
          </a:p>
          <a:p>
            <a:r>
              <a:rPr lang="en-US" dirty="0">
                <a:effectLst/>
              </a:rPr>
              <a:t>Mobile Center supports integration with the following</a:t>
            </a:r>
            <a:r>
              <a:rPr lang="en-US" baseline="0" dirty="0">
                <a:effectLst/>
              </a:rPr>
              <a:t> repositories</a:t>
            </a:r>
            <a:r>
              <a:rPr lang="en-US" dirty="0">
                <a:effectLst/>
              </a:rPr>
              <a:t>:</a:t>
            </a:r>
          </a:p>
          <a:p>
            <a:pPr marL="171450" indent="-171450">
              <a:buFont typeface="Arial" panose="020B0604020202020204" pitchFamily="34" charset="0"/>
              <a:buChar char="•"/>
            </a:pPr>
            <a:r>
              <a:rPr lang="en-US" dirty="0">
                <a:effectLst/>
              </a:rPr>
              <a:t>GitHub</a:t>
            </a:r>
          </a:p>
          <a:p>
            <a:pPr marL="171450" indent="-171450">
              <a:buFont typeface="Arial" panose="020B0604020202020204" pitchFamily="34" charset="0"/>
              <a:buChar char="•"/>
            </a:pPr>
            <a:r>
              <a:rPr lang="en-US" dirty="0" err="1">
                <a:effectLst/>
              </a:rPr>
              <a:t>Bitbucket</a:t>
            </a:r>
            <a:endParaRPr lang="en-US" dirty="0">
              <a:effectLst/>
            </a:endParaRPr>
          </a:p>
          <a:p>
            <a:pPr marL="171450" indent="-171450">
              <a:buFont typeface="Arial" panose="020B0604020202020204" pitchFamily="34" charset="0"/>
              <a:buChar char="•"/>
            </a:pPr>
            <a:r>
              <a:rPr lang="en-US" dirty="0">
                <a:effectLst/>
              </a:rPr>
              <a:t>Visual Studio Team Services (VSTS)</a:t>
            </a:r>
            <a:endParaRPr lang="en-US" dirty="0"/>
          </a:p>
        </p:txBody>
      </p:sp>
      <p:sp>
        <p:nvSpPr>
          <p:cNvPr id="4" name="Slide Number Placeholder 3"/>
          <p:cNvSpPr>
            <a:spLocks noGrp="1"/>
          </p:cNvSpPr>
          <p:nvPr>
            <p:ph type="sldNum" sz="quarter" idx="10"/>
          </p:nvPr>
        </p:nvSpPr>
        <p:spPr/>
        <p:txBody>
          <a:bodyPr/>
          <a:lstStyle/>
          <a:p>
            <a:pPr>
              <a:defRPr/>
            </a:pPr>
            <a:fld id="{C86F7C63-5203-3748-B564-34EF98D41B99}" type="slidenum">
              <a:rPr lang="en-US" smtClean="0"/>
              <a:pPr>
                <a:defRPr/>
              </a:pPr>
              <a:t>4</a:t>
            </a:fld>
            <a:endParaRPr lang="en-US"/>
          </a:p>
        </p:txBody>
      </p:sp>
    </p:spTree>
    <p:extLst>
      <p:ext uri="{BB962C8B-B14F-4D97-AF65-F5344CB8AC3E}">
        <p14:creationId xmlns:p14="http://schemas.microsoft.com/office/powerpoint/2010/main" val="564679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effectLst/>
              </a:rPr>
              <a:t>With </a:t>
            </a:r>
            <a:r>
              <a:rPr lang="en-US" b="1" dirty="0">
                <a:effectLst/>
              </a:rPr>
              <a:t>Test</a:t>
            </a:r>
            <a:r>
              <a:rPr lang="en-US" dirty="0">
                <a:effectLst/>
              </a:rPr>
              <a:t>, once the build process is finished, you can run your tests on real devices,</a:t>
            </a:r>
            <a:r>
              <a:rPr lang="en-US" baseline="0" dirty="0">
                <a:effectLst/>
              </a:rPr>
              <a:t> and more than just the ones you own. With literally thousands of devices and configuration combinations, it would be virtually impossible to do comprehensive testing without a lot of help.</a:t>
            </a:r>
            <a:endParaRPr lang="en-US" dirty="0">
              <a:effectLst/>
            </a:endParaRPr>
          </a:p>
          <a:p>
            <a:endParaRPr lang="en-US" dirty="0">
              <a:effectLst/>
            </a:endParaRPr>
          </a:p>
          <a:p>
            <a:r>
              <a:rPr lang="en-US" dirty="0">
                <a:effectLst/>
              </a:rPr>
              <a:t>Visual Studio leverages the power of </a:t>
            </a:r>
            <a:r>
              <a:rPr lang="en-US" b="1" dirty="0">
                <a:effectLst/>
              </a:rPr>
              <a:t>Test Cloud</a:t>
            </a:r>
            <a:r>
              <a:rPr lang="en-US" b="0" dirty="0">
                <a:effectLst/>
              </a:rPr>
              <a:t>,</a:t>
            </a:r>
            <a:r>
              <a:rPr lang="en-US" b="0" baseline="0" dirty="0">
                <a:effectLst/>
              </a:rPr>
              <a:t> which </a:t>
            </a:r>
            <a:r>
              <a:rPr lang="en-US" dirty="0">
                <a:effectLst/>
              </a:rPr>
              <a:t>supports testing against more than 2000 real devices in 400 unique device configurations, making it easy to validate your mobile app's behavior. </a:t>
            </a:r>
          </a:p>
          <a:p>
            <a:endParaRPr lang="en-US" dirty="0">
              <a:effectLst/>
            </a:endParaRPr>
          </a:p>
          <a:p>
            <a:r>
              <a:rPr lang="en-US" dirty="0">
                <a:effectLst/>
              </a:rPr>
              <a:t>Tests can be written for your Android</a:t>
            </a:r>
            <a:r>
              <a:rPr lang="en-US" baseline="0" dirty="0">
                <a:effectLst/>
              </a:rPr>
              <a:t> and</a:t>
            </a:r>
            <a:r>
              <a:rPr lang="en-US" dirty="0">
                <a:effectLst/>
              </a:rPr>
              <a:t> iOS in C# (</a:t>
            </a:r>
            <a:r>
              <a:rPr lang="en-US" dirty="0" err="1">
                <a:effectLst/>
              </a:rPr>
              <a:t>UITest</a:t>
            </a:r>
            <a:r>
              <a:rPr lang="en-US" dirty="0">
                <a:effectLst/>
              </a:rPr>
              <a:t>), Ruby (Calabash), or Java (</a:t>
            </a:r>
            <a:r>
              <a:rPr lang="en-US" dirty="0" err="1">
                <a:effectLst/>
              </a:rPr>
              <a:t>Appium</a:t>
            </a:r>
            <a:r>
              <a:rPr lang="en-US" dirty="0">
                <a:effectLst/>
              </a:rPr>
              <a:t>),</a:t>
            </a:r>
            <a:r>
              <a:rPr lang="en-US" baseline="0" dirty="0">
                <a:effectLst/>
              </a:rPr>
              <a:t> all backed by Test Cloud.</a:t>
            </a:r>
          </a:p>
          <a:p>
            <a:endParaRPr lang="en-US" baseline="0" dirty="0">
              <a:effectLst/>
            </a:endParaRPr>
          </a:p>
          <a:p>
            <a:r>
              <a:rPr lang="en-US" baseline="0" dirty="0">
                <a:effectLst/>
              </a:rPr>
              <a:t>Test services will be covered in detail in Lab #6: </a:t>
            </a:r>
            <a:r>
              <a:rPr lang="en-US" baseline="0" dirty="0" err="1">
                <a:effectLst/>
              </a:rPr>
              <a:t>Xamarin</a:t>
            </a:r>
            <a:r>
              <a:rPr lang="en-US" baseline="0" dirty="0">
                <a:effectLst/>
              </a:rPr>
              <a:t> UI Tests</a:t>
            </a:r>
            <a:endParaRPr lang="en-US" dirty="0"/>
          </a:p>
        </p:txBody>
      </p:sp>
      <p:sp>
        <p:nvSpPr>
          <p:cNvPr id="4" name="Slide Number Placeholder 3"/>
          <p:cNvSpPr>
            <a:spLocks noGrp="1"/>
          </p:cNvSpPr>
          <p:nvPr>
            <p:ph type="sldNum" sz="quarter" idx="10"/>
          </p:nvPr>
        </p:nvSpPr>
        <p:spPr/>
        <p:txBody>
          <a:bodyPr/>
          <a:lstStyle/>
          <a:p>
            <a:pPr>
              <a:defRPr/>
            </a:pPr>
            <a:fld id="{C86F7C63-5203-3748-B564-34EF98D41B99}" type="slidenum">
              <a:rPr lang="en-US" smtClean="0"/>
              <a:pPr>
                <a:defRPr/>
              </a:pPr>
              <a:t>5</a:t>
            </a:fld>
            <a:endParaRPr lang="en-US"/>
          </a:p>
        </p:txBody>
      </p:sp>
    </p:spTree>
    <p:extLst>
      <p:ext uri="{BB962C8B-B14F-4D97-AF65-F5344CB8AC3E}">
        <p14:creationId xmlns:p14="http://schemas.microsoft.com/office/powerpoint/2010/main" val="162619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rtl="0"/>
            <a:r>
              <a:rPr lang="en-US" dirty="0">
                <a:effectLst/>
              </a:rPr>
              <a:t>When developing</a:t>
            </a:r>
            <a:r>
              <a:rPr lang="en-US" baseline="0" dirty="0">
                <a:effectLst/>
              </a:rPr>
              <a:t> and testing an </a:t>
            </a:r>
            <a:r>
              <a:rPr lang="en-US" dirty="0">
                <a:effectLst/>
              </a:rPr>
              <a:t>app, its critical to have testers</a:t>
            </a:r>
            <a:r>
              <a:rPr lang="en-US" baseline="0" dirty="0">
                <a:effectLst/>
              </a:rPr>
              <a:t> involved other than just you. In fact, its best to have at least a </a:t>
            </a:r>
            <a:r>
              <a:rPr lang="en-US" dirty="0">
                <a:effectLst/>
              </a:rPr>
              <a:t>handful of testers, the exact scenario the </a:t>
            </a:r>
            <a:r>
              <a:rPr lang="en-US" b="1" dirty="0">
                <a:effectLst/>
              </a:rPr>
              <a:t>Distribute</a:t>
            </a:r>
            <a:r>
              <a:rPr lang="en-US" dirty="0">
                <a:effectLst/>
              </a:rPr>
              <a:t> services offers. </a:t>
            </a:r>
          </a:p>
          <a:p>
            <a:pPr rtl="0"/>
            <a:endParaRPr lang="en-US" dirty="0">
              <a:effectLst/>
            </a:endParaRPr>
          </a:p>
          <a:p>
            <a:pPr rtl="0"/>
            <a:r>
              <a:rPr lang="en-US" dirty="0">
                <a:effectLst/>
              </a:rPr>
              <a:t>You can simple enter a set of e-mails,</a:t>
            </a:r>
            <a:r>
              <a:rPr lang="en-US" baseline="0" dirty="0">
                <a:effectLst/>
              </a:rPr>
              <a:t> organize them into d</a:t>
            </a:r>
            <a:r>
              <a:rPr lang="en-US" dirty="0">
                <a:effectLst/>
              </a:rPr>
              <a:t>istribution groups, and your users can install the app directly on their phones, just as if they download the app from the app store.  </a:t>
            </a:r>
          </a:p>
          <a:p>
            <a:pPr rtl="0"/>
            <a:endParaRPr lang="en-US" dirty="0">
              <a:effectLst/>
            </a:endParaRPr>
          </a:p>
          <a:p>
            <a:pPr rtl="0"/>
            <a:r>
              <a:rPr lang="en-US" dirty="0">
                <a:effectLst/>
              </a:rPr>
              <a:t>Mobile Center </a:t>
            </a:r>
            <a:r>
              <a:rPr lang="en-US" b="1" dirty="0">
                <a:effectLst/>
              </a:rPr>
              <a:t>Build</a:t>
            </a:r>
            <a:r>
              <a:rPr lang="en-US" dirty="0">
                <a:effectLst/>
              </a:rPr>
              <a:t>, </a:t>
            </a:r>
            <a:r>
              <a:rPr lang="en-US" b="1" dirty="0">
                <a:effectLst/>
              </a:rPr>
              <a:t>Test</a:t>
            </a:r>
            <a:r>
              <a:rPr lang="en-US" dirty="0">
                <a:effectLst/>
              </a:rPr>
              <a:t> and </a:t>
            </a:r>
            <a:r>
              <a:rPr lang="en-US" b="1" dirty="0">
                <a:effectLst/>
              </a:rPr>
              <a:t>Distribute</a:t>
            </a:r>
            <a:r>
              <a:rPr lang="en-US" dirty="0">
                <a:effectLst/>
              </a:rPr>
              <a:t> work together seamlessly, so each of your code commits gets the maximum level of validation. More importantly: </a:t>
            </a:r>
            <a:r>
              <a:rPr lang="en-US" b="1" dirty="0">
                <a:effectLst/>
              </a:rPr>
              <a:t>None of these features require any modification of your code.</a:t>
            </a:r>
          </a:p>
        </p:txBody>
      </p:sp>
      <p:sp>
        <p:nvSpPr>
          <p:cNvPr id="4" name="Slide Number Placeholder 3"/>
          <p:cNvSpPr>
            <a:spLocks noGrp="1"/>
          </p:cNvSpPr>
          <p:nvPr>
            <p:ph type="sldNum" sz="quarter" idx="10"/>
          </p:nvPr>
        </p:nvSpPr>
        <p:spPr/>
        <p:txBody>
          <a:bodyPr/>
          <a:lstStyle/>
          <a:p>
            <a:pPr>
              <a:defRPr/>
            </a:pPr>
            <a:fld id="{C86F7C63-5203-3748-B564-34EF98D41B99}" type="slidenum">
              <a:rPr lang="en-US" smtClean="0"/>
              <a:pPr>
                <a:defRPr/>
              </a:pPr>
              <a:t>6</a:t>
            </a:fld>
            <a:endParaRPr lang="en-US"/>
          </a:p>
        </p:txBody>
      </p:sp>
    </p:spTree>
    <p:extLst>
      <p:ext uri="{BB962C8B-B14F-4D97-AF65-F5344CB8AC3E}">
        <p14:creationId xmlns:p14="http://schemas.microsoft.com/office/powerpoint/2010/main" val="207244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rtl="0"/>
            <a:r>
              <a:rPr lang="en-US" dirty="0">
                <a:effectLst/>
              </a:rPr>
              <a:t>You don't want your app to crash, but it happens. And when it does, since its often difficult</a:t>
            </a:r>
            <a:r>
              <a:rPr lang="en-US" baseline="0" dirty="0">
                <a:effectLst/>
              </a:rPr>
              <a:t> to diagnose the root cause, </a:t>
            </a:r>
            <a:r>
              <a:rPr lang="en-US" dirty="0">
                <a:effectLst/>
              </a:rPr>
              <a:t>you need to have fast and precise information about what went wrong and why. </a:t>
            </a:r>
          </a:p>
          <a:p>
            <a:pPr rtl="0"/>
            <a:endParaRPr lang="en-US" dirty="0">
              <a:effectLst/>
            </a:endParaRPr>
          </a:p>
          <a:p>
            <a:pPr rtl="0"/>
            <a:r>
              <a:rPr lang="en-US" dirty="0">
                <a:effectLst/>
              </a:rPr>
              <a:t>Once you integrate the Crashes module of the Mobile Center SDK, you can collect crash</a:t>
            </a:r>
            <a:r>
              <a:rPr lang="en-US" baseline="0" dirty="0">
                <a:effectLst/>
              </a:rPr>
              <a:t> information</a:t>
            </a:r>
            <a:r>
              <a:rPr lang="en-US" dirty="0">
                <a:effectLst/>
              </a:rPr>
              <a:t> from all devices, prioritize them based on the number of users seeing the crash, and even get the full stack traces to help you fix them. </a:t>
            </a:r>
          </a:p>
          <a:p>
            <a:pPr rtl="0"/>
            <a:endParaRPr lang="en-US" dirty="0">
              <a:effectLst/>
            </a:endParaRPr>
          </a:p>
          <a:p>
            <a:pPr rtl="0"/>
            <a:r>
              <a:rPr lang="en-US" dirty="0">
                <a:effectLst/>
              </a:rPr>
              <a:t>Integration</a:t>
            </a:r>
            <a:r>
              <a:rPr lang="en-US" baseline="0" dirty="0">
                <a:effectLst/>
              </a:rPr>
              <a:t> of Crash services is easy:</a:t>
            </a:r>
          </a:p>
          <a:p>
            <a:pPr rtl="0"/>
            <a:endParaRPr lang="en-US" baseline="0" dirty="0">
              <a:effectLst/>
            </a:endParaRPr>
          </a:p>
          <a:p>
            <a:pPr marL="228600" indent="-228600">
              <a:buFont typeface="+mj-lt"/>
              <a:buAutoNum type="arabicPeriod"/>
            </a:pPr>
            <a:r>
              <a:rPr lang="en-US" dirty="0"/>
              <a:t>Add Mobile Center Crash SDK support</a:t>
            </a:r>
          </a:p>
          <a:p>
            <a:pPr marL="228600" indent="-228600">
              <a:buFont typeface="+mj-lt"/>
              <a:buAutoNum type="arabicPeriod"/>
            </a:pPr>
            <a:r>
              <a:rPr lang="en-US" dirty="0"/>
              <a:t>Get a platform-specific App “Secret” Identifier</a:t>
            </a:r>
          </a:p>
          <a:p>
            <a:pPr marL="228600" indent="-228600">
              <a:buFont typeface="+mj-lt"/>
              <a:buAutoNum type="arabicPeriod"/>
            </a:pPr>
            <a:r>
              <a:rPr lang="en-US" dirty="0"/>
              <a:t>Add code to start SDK processes</a:t>
            </a:r>
          </a:p>
          <a:p>
            <a:pPr marL="228600" indent="-228600">
              <a:buFont typeface="+mj-lt"/>
              <a:buAutoNum type="arabicPeriod"/>
            </a:pPr>
            <a:r>
              <a:rPr lang="en-US" dirty="0"/>
              <a:t>Monitor crash activity</a:t>
            </a:r>
          </a:p>
        </p:txBody>
      </p:sp>
      <p:sp>
        <p:nvSpPr>
          <p:cNvPr id="4" name="Slide Number Placeholder 3"/>
          <p:cNvSpPr>
            <a:spLocks noGrp="1"/>
          </p:cNvSpPr>
          <p:nvPr>
            <p:ph type="sldNum" sz="quarter" idx="10"/>
          </p:nvPr>
        </p:nvSpPr>
        <p:spPr/>
        <p:txBody>
          <a:bodyPr/>
          <a:lstStyle/>
          <a:p>
            <a:pPr>
              <a:defRPr/>
            </a:pPr>
            <a:fld id="{C86F7C63-5203-3748-B564-34EF98D41B99}" type="slidenum">
              <a:rPr lang="en-US" smtClean="0"/>
              <a:pPr>
                <a:defRPr/>
              </a:pPr>
              <a:t>7</a:t>
            </a:fld>
            <a:endParaRPr lang="en-US"/>
          </a:p>
        </p:txBody>
      </p:sp>
    </p:spTree>
    <p:extLst>
      <p:ext uri="{BB962C8B-B14F-4D97-AF65-F5344CB8AC3E}">
        <p14:creationId xmlns:p14="http://schemas.microsoft.com/office/powerpoint/2010/main" val="165502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rtl="0"/>
            <a:r>
              <a:rPr lang="en-US" dirty="0">
                <a:effectLst/>
              </a:rPr>
              <a:t>Wouldn’t it be great to know how many users are launching your app? Where users</a:t>
            </a:r>
            <a:r>
              <a:rPr lang="en-US" baseline="0" dirty="0">
                <a:effectLst/>
              </a:rPr>
              <a:t> are</a:t>
            </a:r>
            <a:r>
              <a:rPr lang="en-US" dirty="0">
                <a:effectLst/>
              </a:rPr>
              <a:t> located geographically? Which language they speak? How they are using (or not using) your app? </a:t>
            </a:r>
          </a:p>
          <a:p>
            <a:pPr rtl="0"/>
            <a:endParaRPr lang="en-US" dirty="0">
              <a:effectLst/>
            </a:endParaRPr>
          </a:p>
          <a:p>
            <a:pPr rtl="0"/>
            <a:r>
              <a:rPr lang="en-US" dirty="0">
                <a:effectLst/>
              </a:rPr>
              <a:t>Once you integrate the </a:t>
            </a:r>
            <a:r>
              <a:rPr lang="en-US" b="1" dirty="0">
                <a:effectLst/>
              </a:rPr>
              <a:t>Analytics</a:t>
            </a:r>
            <a:r>
              <a:rPr lang="en-US" dirty="0">
                <a:effectLst/>
              </a:rPr>
              <a:t> module of the Mobile Center SDK, you can get information about the number of daily, weekly, and monthly users, session duration, top devices and OS versions, your app's world map, and even a list of most used languages. </a:t>
            </a:r>
          </a:p>
          <a:p>
            <a:pPr rtl="0"/>
            <a:endParaRPr lang="en-US" dirty="0">
              <a:effectLst/>
            </a:endParaRPr>
          </a:p>
          <a:p>
            <a:pPr rtl="0"/>
            <a:r>
              <a:rPr lang="en-US" dirty="0">
                <a:effectLst/>
              </a:rPr>
              <a:t>Once you also add our event tracking, you can collect rich behavioral analytics data to understand which feature is used most often, which screens are never seen, or how your app users find in-app purchases.</a:t>
            </a:r>
          </a:p>
          <a:p>
            <a:pPr rtl="0"/>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Just like Crashes, integration</a:t>
            </a:r>
            <a:r>
              <a:rPr lang="en-US" baseline="0" dirty="0">
                <a:effectLst/>
              </a:rPr>
              <a:t> of Analytics services is easy, and then steps are basically the same, except that you refer to the </a:t>
            </a:r>
            <a:r>
              <a:rPr lang="en-US" b="1" baseline="0" dirty="0">
                <a:effectLst/>
              </a:rPr>
              <a:t>Analytics</a:t>
            </a:r>
            <a:r>
              <a:rPr lang="en-US" baseline="0" dirty="0">
                <a:effectLst/>
              </a:rPr>
              <a:t> class instead of the </a:t>
            </a:r>
            <a:r>
              <a:rPr lang="en-US" b="1" baseline="0" dirty="0">
                <a:effectLst/>
              </a:rPr>
              <a:t>Crashes</a:t>
            </a:r>
            <a:r>
              <a:rPr lang="en-US" baseline="0" dirty="0">
                <a:effectLst/>
              </a:rPr>
              <a:t> class.</a:t>
            </a:r>
          </a:p>
        </p:txBody>
      </p:sp>
      <p:sp>
        <p:nvSpPr>
          <p:cNvPr id="4" name="Slide Number Placeholder 3"/>
          <p:cNvSpPr>
            <a:spLocks noGrp="1"/>
          </p:cNvSpPr>
          <p:nvPr>
            <p:ph type="sldNum" sz="quarter" idx="10"/>
          </p:nvPr>
        </p:nvSpPr>
        <p:spPr/>
        <p:txBody>
          <a:bodyPr/>
          <a:lstStyle/>
          <a:p>
            <a:pPr>
              <a:defRPr/>
            </a:pPr>
            <a:fld id="{C86F7C63-5203-3748-B564-34EF98D41B99}" type="slidenum">
              <a:rPr lang="en-US" smtClean="0"/>
              <a:pPr>
                <a:defRPr/>
              </a:pPr>
              <a:t>8</a:t>
            </a:fld>
            <a:endParaRPr lang="en-US"/>
          </a:p>
        </p:txBody>
      </p:sp>
    </p:spTree>
    <p:extLst>
      <p:ext uri="{BB962C8B-B14F-4D97-AF65-F5344CB8AC3E}">
        <p14:creationId xmlns:p14="http://schemas.microsoft.com/office/powerpoint/2010/main" val="1896007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86F7C63-5203-3748-B564-34EF98D41B99}" type="slidenum">
              <a:rPr lang="en-US" smtClean="0"/>
              <a:pPr>
                <a:defRPr/>
              </a:pPr>
              <a:t>9</a:t>
            </a:fld>
            <a:endParaRPr lang="en-US"/>
          </a:p>
        </p:txBody>
      </p:sp>
    </p:spTree>
    <p:extLst>
      <p:ext uri="{BB962C8B-B14F-4D97-AF65-F5344CB8AC3E}">
        <p14:creationId xmlns:p14="http://schemas.microsoft.com/office/powerpoint/2010/main" val="886527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23380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07C73B1-4C80-5843-AD75-8CF789B71148}" type="datetimeFigureOut">
              <a:rPr lang="en-US"/>
              <a:pPr>
                <a:defRPr/>
              </a:pPr>
              <a:t>5/26/2017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D39994-FB6F-3747-82BA-C9CAAC6124CE}" type="slidenum">
              <a:rPr lang="en-US"/>
              <a:pPr>
                <a:defRPr/>
              </a:pPr>
              <a:t>‹#›</a:t>
            </a:fld>
            <a:endParaRPr lang="en-US"/>
          </a:p>
        </p:txBody>
      </p:sp>
    </p:spTree>
    <p:extLst>
      <p:ext uri="{BB962C8B-B14F-4D97-AF65-F5344CB8AC3E}">
        <p14:creationId xmlns:p14="http://schemas.microsoft.com/office/powerpoint/2010/main" val="50975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09344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9EB59D2-6D5A-EE46-86B2-E38215A19D8B}" type="datetimeFigureOut">
              <a:rPr lang="en-US"/>
              <a:pPr>
                <a:defRPr/>
              </a:pPr>
              <a:t>5/26/2017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F568BFA-4CA4-0740-953D-C4CE7D024754}" type="slidenum">
              <a:rPr lang="en-US"/>
              <a:pPr>
                <a:defRPr/>
              </a:pPr>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67279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1ECF5F4D-DD40-8F49-87A6-DD5C48E05504}" type="datetimeFigureOut">
              <a:rPr lang="en-US"/>
              <a:pPr>
                <a:defRPr/>
              </a:pPr>
              <a:t>5/26/2017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897243D0-CF77-824B-B948-B253E4C75FDA}" type="slidenum">
              <a:rPr lang="en-US"/>
              <a:pPr>
                <a:defRPr/>
              </a:pPr>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141750B3-22EE-FA49-90B6-9278F735AEE1}" type="datetimeFigureOut">
              <a:rPr lang="en-US"/>
              <a:pPr>
                <a:defRPr/>
              </a:pPr>
              <a:t>5/26/2017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31597E7B-375D-6847-9681-AD42ACE75DFB}" type="slidenum">
              <a:rPr lang="en-US"/>
              <a:pPr>
                <a:defRPr/>
              </a:pPr>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8CB57EE6-221C-8146-A9CB-F03C42D3A850}" type="datetimeFigureOut">
              <a:rPr lang="en-US"/>
              <a:pPr>
                <a:defRPr/>
              </a:pPr>
              <a:t>5/26/2017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FF8C2861-39FB-4D44-99B5-BCBCA7536C4C}" type="slidenum">
              <a:rPr lang="en-US"/>
              <a:pPr>
                <a:defRPr/>
              </a:pPr>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B235E0A7-3609-504E-B4DA-BC142A76611E}" type="datetimeFigureOut">
              <a:rPr lang="en-US"/>
              <a:pPr>
                <a:defRPr/>
              </a:pPr>
              <a:t>5/26/2017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0FCFBC5B-5290-C24C-94B6-A1A8FFFECAE4}" type="slidenum">
              <a:rPr lang="en-US"/>
              <a:pPr>
                <a:defRPr/>
              </a:pPr>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74A32079-8D3B-844B-A547-86D4885DE342}" type="datetimeFigureOut">
              <a:rPr lang="en-US"/>
              <a:pPr>
                <a:defRPr/>
              </a:pPr>
              <a:t>5/26/2017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501CA6D-BE6A-324D-8C6B-AEB702252F3F}" type="slidenum">
              <a:rPr lang="en-US"/>
              <a:pPr>
                <a:defRPr/>
              </a:pPr>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DBEF1441-56FD-F04C-BD5E-2233AF87FEED}" type="datetimeFigureOut">
              <a:rPr lang="en-US"/>
              <a:pPr>
                <a:defRPr/>
              </a:pPr>
              <a:t>5/26/2017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EB362F4-3541-2845-A762-E390CEF6B4BA}" type="slidenum">
              <a:rPr lang="en-US"/>
              <a:pPr>
                <a:defRPr/>
              </a:pPr>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C06E0701-F1BC-9F4A-8A35-4146F68BD540}" type="datetimeFigureOut">
              <a:rPr lang="en-US"/>
              <a:pPr>
                <a:defRPr/>
              </a:pPr>
              <a:t>5/26/2017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5E718EAE-1CDA-6A49-9716-A549166A9752}" type="slidenum">
              <a:rPr lang="en-US"/>
              <a:pPr>
                <a:defRPr/>
              </a:pPr>
              <a:t>‹#›</a:t>
            </a:fld>
            <a:endParaRPr lang="en-US"/>
          </a:p>
        </p:txBody>
      </p:sp>
    </p:spTree>
    <p:extLst>
      <p:ext uri="{BB962C8B-B14F-4D97-AF65-F5344CB8AC3E}">
        <p14:creationId xmlns:p14="http://schemas.microsoft.com/office/powerpoint/2010/main" val="11529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5B219A1D-BFAB-FF4B-9763-417D871A6609}" type="datetimeFigureOut">
              <a:rPr lang="en-US"/>
              <a:pPr>
                <a:defRPr/>
              </a:pPr>
              <a:t>5/26/2017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03446F2B-0370-CD43-B66E-C4263685FF7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5913437" y="3649638"/>
            <a:ext cx="5344175" cy="565727"/>
          </a:xfrm>
        </p:spPr>
        <p:txBody>
          <a:bodyPr/>
          <a:lstStyle/>
          <a:p>
            <a:r>
              <a:rPr lang="en-US" sz="2800" b="0" dirty="0"/>
              <a:t>PART 4: Visual Studio </a:t>
            </a:r>
            <a:br>
              <a:rPr lang="en-US" sz="2800" b="0" dirty="0"/>
            </a:br>
            <a:r>
              <a:rPr lang="en-US" sz="2800" b="0" dirty="0"/>
              <a:t>Mobile Center</a:t>
            </a:r>
          </a:p>
        </p:txBody>
      </p:sp>
      <p:sp>
        <p:nvSpPr>
          <p:cNvPr id="3" name="Title 1"/>
          <p:cNvSpPr txBox="1">
            <a:spLocks/>
          </p:cNvSpPr>
          <p:nvPr/>
        </p:nvSpPr>
        <p:spPr bwMode="auto">
          <a:xfrm>
            <a:off x="5913438" y="2542733"/>
            <a:ext cx="5162550" cy="56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600" b="1" i="0" kern="1200">
                <a:solidFill>
                  <a:schemeClr val="bg1"/>
                </a:solidFill>
                <a:latin typeface="Segoe UI" charset="0"/>
                <a:ea typeface="Segoe UI" charset="0"/>
                <a:cs typeface="Segoe UI"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a:lstStyle>
          <a:p>
            <a:r>
              <a:rPr lang="en-US" altLang="en-US"/>
              <a:t>OPERATION:</a:t>
            </a:r>
            <a:br>
              <a:rPr lang="en-US" altLang="en-US"/>
            </a:br>
            <a:r>
              <a:rPr lang="en-US" altLang="en-US"/>
              <a:t>REMOTE RESUPPLY</a:t>
            </a:r>
            <a:endParaRPr lang="en-US" altLang="en-US" dirty="0"/>
          </a:p>
        </p:txBody>
      </p:sp>
    </p:spTree>
    <p:extLst>
      <p:ext uri="{BB962C8B-B14F-4D97-AF65-F5344CB8AC3E}">
        <p14:creationId xmlns:p14="http://schemas.microsoft.com/office/powerpoint/2010/main" val="7691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Visual Studio </a:t>
            </a:r>
            <a:br>
              <a:rPr lang="en-US" dirty="0"/>
            </a:br>
            <a:r>
              <a:rPr lang="en-US" dirty="0"/>
              <a:t>Mobile Center</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Automatically build your app, </a:t>
            </a:r>
            <a:br>
              <a:rPr lang="en-US" dirty="0"/>
            </a:br>
            <a:r>
              <a:rPr lang="en-US" dirty="0"/>
              <a:t>test it on real devices, and distribute it to beta testers</a:t>
            </a:r>
          </a:p>
          <a:p>
            <a:pPr marL="342900" indent="-342900">
              <a:buFont typeface="Arial" charset="0"/>
              <a:buChar char="•"/>
            </a:pPr>
            <a:r>
              <a:rPr lang="en-US" dirty="0"/>
              <a:t>Collect crash reports and user analytics, including custom events</a:t>
            </a:r>
          </a:p>
          <a:p>
            <a:pPr marL="342900" indent="-342900">
              <a:buFont typeface="Arial" charset="0"/>
              <a:buChar char="•"/>
            </a:pPr>
            <a:r>
              <a:rPr lang="en-US" dirty="0"/>
              <a:t>Add cloud-based user authentication and table </a:t>
            </a:r>
            <a:br>
              <a:rPr lang="en-US" dirty="0"/>
            </a:br>
            <a:r>
              <a:rPr lang="en-US" dirty="0"/>
              <a:t>storage in minutes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264" y="1282071"/>
            <a:ext cx="4667675" cy="4226635"/>
          </a:xfrm>
          <a:prstGeom prst="rect">
            <a:avLst/>
          </a:prstGeom>
        </p:spPr>
      </p:pic>
    </p:spTree>
    <p:extLst>
      <p:ext uri="{BB962C8B-B14F-4D97-AF65-F5344CB8AC3E}">
        <p14:creationId xmlns:p14="http://schemas.microsoft.com/office/powerpoint/2010/main" val="1381484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t>Mobile Center Services</a:t>
            </a:r>
            <a:endParaRPr lang="en-US" altLang="en-US" dirty="0"/>
          </a:p>
        </p:txBody>
      </p:sp>
      <p:sp>
        <p:nvSpPr>
          <p:cNvPr id="4" name="Content Placeholder 2"/>
          <p:cNvSpPr txBox="1">
            <a:spLocks/>
          </p:cNvSpPr>
          <p:nvPr/>
        </p:nvSpPr>
        <p:spPr>
          <a:xfrm>
            <a:off x="5667852" y="2049502"/>
            <a:ext cx="4648199" cy="12341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Automatically build your app, test it on real devices, and distribute it to beta testers</a:t>
            </a:r>
          </a:p>
        </p:txBody>
      </p:sp>
      <p:grpSp>
        <p:nvGrpSpPr>
          <p:cNvPr id="2" name="Group 1"/>
          <p:cNvGrpSpPr/>
          <p:nvPr/>
        </p:nvGrpSpPr>
        <p:grpSpPr>
          <a:xfrm>
            <a:off x="1323390" y="2119478"/>
            <a:ext cx="3929998" cy="3556703"/>
            <a:chOff x="1254378" y="2119478"/>
            <a:chExt cx="3929998" cy="4163457"/>
          </a:xfrm>
        </p:grpSpPr>
        <p:sp>
          <p:nvSpPr>
            <p:cNvPr id="5" name="Rectangle 4"/>
            <p:cNvSpPr/>
            <p:nvPr/>
          </p:nvSpPr>
          <p:spPr bwMode="auto">
            <a:xfrm>
              <a:off x="1254379" y="2119478"/>
              <a:ext cx="3929997" cy="1234107"/>
            </a:xfrm>
            <a:prstGeom prst="rect">
              <a:avLst/>
            </a:prstGeom>
            <a:solidFill>
              <a:schemeClr val="accent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LIFECYCLE SERVICES</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Build, Test, Distribute</a:t>
              </a:r>
            </a:p>
          </p:txBody>
        </p:sp>
        <p:sp>
          <p:nvSpPr>
            <p:cNvPr id="6" name="Rectangle 5"/>
            <p:cNvSpPr/>
            <p:nvPr/>
          </p:nvSpPr>
          <p:spPr bwMode="auto">
            <a:xfrm>
              <a:off x="1254379" y="3584153"/>
              <a:ext cx="3929997" cy="1234107"/>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MONITORING SERVICES</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Crashes and Analytics</a:t>
              </a:r>
            </a:p>
          </p:txBody>
        </p:sp>
        <p:sp>
          <p:nvSpPr>
            <p:cNvPr id="7" name="Rectangle 6"/>
            <p:cNvSpPr/>
            <p:nvPr/>
          </p:nvSpPr>
          <p:spPr bwMode="auto">
            <a:xfrm>
              <a:off x="1254378" y="5048828"/>
              <a:ext cx="3929997" cy="1234107"/>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MOBILE BACKEND SERVICES</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Identity, Tables, Push Notifications</a:t>
              </a:r>
            </a:p>
          </p:txBody>
        </p:sp>
      </p:grpSp>
      <p:sp>
        <p:nvSpPr>
          <p:cNvPr id="8" name="Content Placeholder 2"/>
          <p:cNvSpPr txBox="1">
            <a:spLocks/>
          </p:cNvSpPr>
          <p:nvPr/>
        </p:nvSpPr>
        <p:spPr>
          <a:xfrm>
            <a:off x="5667852" y="3309911"/>
            <a:ext cx="4648199" cy="11758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Collect crash reports and user analytics, including custom events.</a:t>
            </a:r>
          </a:p>
        </p:txBody>
      </p:sp>
      <p:sp>
        <p:nvSpPr>
          <p:cNvPr id="9" name="Content Placeholder 2"/>
          <p:cNvSpPr txBox="1">
            <a:spLocks/>
          </p:cNvSpPr>
          <p:nvPr/>
        </p:nvSpPr>
        <p:spPr>
          <a:xfrm>
            <a:off x="5667852" y="4531998"/>
            <a:ext cx="4648199" cy="12341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Add cloud-based user authentication and table storage in minutes</a:t>
            </a:r>
          </a:p>
        </p:txBody>
      </p:sp>
    </p:spTree>
    <p:extLst>
      <p:ext uri="{BB962C8B-B14F-4D97-AF65-F5344CB8AC3E}">
        <p14:creationId xmlns:p14="http://schemas.microsoft.com/office/powerpoint/2010/main" val="203558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Managing Build Services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Connect to a </a:t>
            </a:r>
            <a:r>
              <a:rPr lang="en-US" dirty="0" err="1"/>
              <a:t>Git</a:t>
            </a:r>
            <a:r>
              <a:rPr lang="en-US" dirty="0"/>
              <a:t> repository</a:t>
            </a:r>
          </a:p>
          <a:p>
            <a:pPr marL="342900" indent="-342900">
              <a:buFont typeface="Arial" charset="0"/>
              <a:buChar char="•"/>
            </a:pPr>
            <a:r>
              <a:rPr lang="en-US" dirty="0"/>
              <a:t>Configure a Build definition</a:t>
            </a:r>
          </a:p>
          <a:p>
            <a:pPr marL="742950" lvl="1" indent="-285750">
              <a:buFont typeface="Arial" charset="0"/>
              <a:buChar char="•"/>
            </a:pPr>
            <a:r>
              <a:rPr lang="en-US" sz="1600" dirty="0"/>
              <a:t>Sign builds</a:t>
            </a:r>
          </a:p>
          <a:p>
            <a:pPr marL="742950" lvl="1" indent="-285750">
              <a:buFont typeface="Arial" charset="0"/>
              <a:buChar char="•"/>
            </a:pPr>
            <a:r>
              <a:rPr lang="en-US" sz="1600" dirty="0"/>
              <a:t>Run launch tests</a:t>
            </a:r>
          </a:p>
          <a:p>
            <a:pPr marL="742950" lvl="1" indent="-285750">
              <a:buFont typeface="Arial" charset="0"/>
              <a:buChar char="•"/>
            </a:pPr>
            <a:r>
              <a:rPr lang="en-US" sz="1600" dirty="0"/>
              <a:t>Automatically distribute</a:t>
            </a:r>
          </a:p>
          <a:p>
            <a:pPr marL="342900" indent="-342900">
              <a:buFont typeface="Arial" charset="0"/>
              <a:buChar char="•"/>
            </a:pPr>
            <a:r>
              <a:rPr lang="en-US" dirty="0"/>
              <a:t>Optionally integrate with testing</a:t>
            </a:r>
          </a:p>
          <a:p>
            <a:pPr marL="342900" indent="-342900">
              <a:buFont typeface="Arial" charset="0"/>
              <a:buChar char="•"/>
            </a:pPr>
            <a:r>
              <a:rPr lang="en-US" dirty="0"/>
              <a:t>Commit code update</a:t>
            </a:r>
          </a:p>
        </p:txBody>
      </p:sp>
      <p:pic>
        <p:nvPicPr>
          <p:cNvPr id="6" name="Picture 5"/>
          <p:cNvPicPr>
            <a:picLocks noChangeAspect="1"/>
          </p:cNvPicPr>
          <p:nvPr/>
        </p:nvPicPr>
        <p:blipFill>
          <a:blip r:embed="rId3"/>
          <a:stretch>
            <a:fillRect/>
          </a:stretch>
        </p:blipFill>
        <p:spPr>
          <a:xfrm>
            <a:off x="6096000" y="1377052"/>
            <a:ext cx="4314070" cy="4186744"/>
          </a:xfrm>
          <a:prstGeom prst="rect">
            <a:avLst/>
          </a:prstGeom>
          <a:ln>
            <a:solidFill>
              <a:schemeClr val="tx1">
                <a:lumMod val="50000"/>
              </a:schemeClr>
            </a:solidFill>
          </a:ln>
        </p:spPr>
      </p:pic>
      <p:sp>
        <p:nvSpPr>
          <p:cNvPr id="7" name="Oval 6"/>
          <p:cNvSpPr/>
          <p:nvPr/>
        </p:nvSpPr>
        <p:spPr>
          <a:xfrm>
            <a:off x="10005848" y="3293110"/>
            <a:ext cx="704193" cy="7041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75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Managing Test Services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Install the Mobile Center command-line interface (CLI)</a:t>
            </a:r>
          </a:p>
          <a:p>
            <a:pPr marL="342900" indent="-342900">
              <a:buFont typeface="Arial" charset="0"/>
              <a:buChar char="•"/>
            </a:pPr>
            <a:r>
              <a:rPr lang="en-US" dirty="0"/>
              <a:t>Add a test project </a:t>
            </a:r>
            <a:br>
              <a:rPr lang="en-US" dirty="0"/>
            </a:br>
            <a:r>
              <a:rPr lang="en-US" dirty="0"/>
              <a:t>to your solution</a:t>
            </a:r>
          </a:p>
          <a:p>
            <a:pPr marL="342900" indent="-342900">
              <a:buFont typeface="Arial" charset="0"/>
              <a:buChar char="•"/>
            </a:pPr>
            <a:r>
              <a:rPr lang="en-US" dirty="0"/>
              <a:t>Start test runs</a:t>
            </a:r>
          </a:p>
          <a:p>
            <a:pPr marL="342900" indent="-342900">
              <a:buFont typeface="Arial" charset="0"/>
              <a:buChar char="•"/>
            </a:pPr>
            <a:r>
              <a:rPr lang="en-US" dirty="0"/>
              <a:t>View test results</a:t>
            </a:r>
          </a:p>
        </p:txBody>
      </p:sp>
      <p:pic>
        <p:nvPicPr>
          <p:cNvPr id="8" name="Picture 7"/>
          <p:cNvPicPr>
            <a:picLocks noChangeAspect="1"/>
          </p:cNvPicPr>
          <p:nvPr/>
        </p:nvPicPr>
        <p:blipFill>
          <a:blip r:embed="rId3"/>
          <a:stretch>
            <a:fillRect/>
          </a:stretch>
        </p:blipFill>
        <p:spPr>
          <a:xfrm>
            <a:off x="5926071" y="2050776"/>
            <a:ext cx="4677240" cy="1704872"/>
          </a:xfrm>
          <a:prstGeom prst="rect">
            <a:avLst/>
          </a:prstGeom>
          <a:ln>
            <a:solidFill>
              <a:schemeClr val="tx1">
                <a:lumMod val="50000"/>
              </a:schemeClr>
            </a:solidFill>
          </a:ln>
        </p:spPr>
      </p:pic>
      <p:pic>
        <p:nvPicPr>
          <p:cNvPr id="9" name="Picture 8"/>
          <p:cNvPicPr>
            <a:picLocks noChangeAspect="1"/>
          </p:cNvPicPr>
          <p:nvPr/>
        </p:nvPicPr>
        <p:blipFill>
          <a:blip r:embed="rId4"/>
          <a:stretch>
            <a:fillRect/>
          </a:stretch>
        </p:blipFill>
        <p:spPr>
          <a:xfrm>
            <a:off x="5403909" y="3413606"/>
            <a:ext cx="5630958" cy="1468946"/>
          </a:xfrm>
          <a:prstGeom prst="rect">
            <a:avLst/>
          </a:prstGeom>
          <a:ln>
            <a:solidFill>
              <a:schemeClr val="tx1">
                <a:lumMod val="50000"/>
              </a:schemeClr>
            </a:solidFill>
          </a:ln>
        </p:spPr>
      </p:pic>
      <p:sp>
        <p:nvSpPr>
          <p:cNvPr id="11" name="Oval 10"/>
          <p:cNvSpPr/>
          <p:nvPr/>
        </p:nvSpPr>
        <p:spPr>
          <a:xfrm>
            <a:off x="9039689" y="3051455"/>
            <a:ext cx="704193" cy="7041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651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940724" y="1457391"/>
            <a:ext cx="4998775" cy="3949119"/>
          </a:xfrm>
          <a:prstGeom prst="rect">
            <a:avLst/>
          </a:prstGeom>
          <a:ln>
            <a:solidFill>
              <a:schemeClr val="tx1">
                <a:lumMod val="50000"/>
              </a:schemeClr>
            </a:solidFill>
          </a:ln>
        </p:spPr>
      </p:pic>
      <p:pic>
        <p:nvPicPr>
          <p:cNvPr id="10" name="Picture 9"/>
          <p:cNvPicPr>
            <a:picLocks noChangeAspect="1"/>
          </p:cNvPicPr>
          <p:nvPr/>
        </p:nvPicPr>
        <p:blipFill>
          <a:blip r:embed="rId4"/>
          <a:stretch>
            <a:fillRect/>
          </a:stretch>
        </p:blipFill>
        <p:spPr>
          <a:xfrm>
            <a:off x="5501146" y="2815411"/>
            <a:ext cx="4391269" cy="616539"/>
          </a:xfrm>
          <a:prstGeom prst="rect">
            <a:avLst/>
          </a:prstGeom>
          <a:ln>
            <a:solidFill>
              <a:schemeClr val="tx1">
                <a:lumMod val="50000"/>
              </a:schemeClr>
            </a:solidFill>
          </a:ln>
        </p:spPr>
      </p:pic>
      <p:sp>
        <p:nvSpPr>
          <p:cNvPr id="22530" name="Title 2"/>
          <p:cNvSpPr>
            <a:spLocks noGrp="1"/>
          </p:cNvSpPr>
          <p:nvPr>
            <p:ph type="title"/>
          </p:nvPr>
        </p:nvSpPr>
        <p:spPr>
          <a:xfrm>
            <a:off x="838200" y="1046163"/>
            <a:ext cx="3933825" cy="644525"/>
          </a:xfrm>
        </p:spPr>
        <p:txBody>
          <a:bodyPr>
            <a:normAutofit fontScale="90000"/>
          </a:bodyPr>
          <a:lstStyle/>
          <a:p>
            <a:r>
              <a:rPr lang="en-US" dirty="0"/>
              <a:t>Managing Distribute Services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Create distribution groups</a:t>
            </a:r>
          </a:p>
          <a:p>
            <a:pPr marL="342900" indent="-342900">
              <a:buFont typeface="Arial" charset="0"/>
              <a:buChar char="•"/>
            </a:pPr>
            <a:r>
              <a:rPr lang="en-US" dirty="0"/>
              <a:t>Add users to groups</a:t>
            </a:r>
          </a:p>
          <a:p>
            <a:pPr marL="342900" indent="-342900">
              <a:buFont typeface="Arial" charset="0"/>
              <a:buChar char="•"/>
            </a:pPr>
            <a:r>
              <a:rPr lang="en-US" dirty="0"/>
              <a:t>Commit or upload new builds</a:t>
            </a:r>
          </a:p>
          <a:p>
            <a:pPr marL="342900" indent="-342900">
              <a:buFont typeface="Arial" charset="0"/>
              <a:buChar char="•"/>
            </a:pPr>
            <a:r>
              <a:rPr lang="en-US" dirty="0"/>
              <a:t>Install new releases</a:t>
            </a:r>
          </a:p>
          <a:p>
            <a:pPr marL="342900" indent="-342900">
              <a:buFont typeface="Arial" charset="0"/>
              <a:buChar char="•"/>
            </a:pPr>
            <a:r>
              <a:rPr lang="en-US" dirty="0"/>
              <a:t>Create in-app notifications</a:t>
            </a:r>
          </a:p>
        </p:txBody>
      </p:sp>
      <p:sp>
        <p:nvSpPr>
          <p:cNvPr id="11" name="Oval 10"/>
          <p:cNvSpPr/>
          <p:nvPr/>
        </p:nvSpPr>
        <p:spPr>
          <a:xfrm>
            <a:off x="6313742" y="3053305"/>
            <a:ext cx="704193" cy="7041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56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Integrating Crash Services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Add Mobile Center Crash </a:t>
            </a:r>
            <a:br>
              <a:rPr lang="en-US" dirty="0"/>
            </a:br>
            <a:r>
              <a:rPr lang="en-US" dirty="0"/>
              <a:t>SDK support</a:t>
            </a:r>
          </a:p>
          <a:p>
            <a:pPr marL="342900" indent="-342900">
              <a:buFont typeface="Arial" charset="0"/>
              <a:buChar char="•"/>
            </a:pPr>
            <a:r>
              <a:rPr lang="en-US" dirty="0"/>
              <a:t>Get a platform-specific </a:t>
            </a:r>
            <a:br>
              <a:rPr lang="en-US" dirty="0"/>
            </a:br>
            <a:r>
              <a:rPr lang="en-US" dirty="0"/>
              <a:t>App “Secret” Identifier</a:t>
            </a:r>
          </a:p>
          <a:p>
            <a:pPr marL="342900" indent="-342900">
              <a:buFont typeface="Arial" charset="0"/>
              <a:buChar char="•"/>
            </a:pPr>
            <a:r>
              <a:rPr lang="en-US" dirty="0"/>
              <a:t>Add code to start SDK processes</a:t>
            </a:r>
          </a:p>
          <a:p>
            <a:pPr marL="342900" indent="-342900">
              <a:buFont typeface="Arial" charset="0"/>
              <a:buChar char="•"/>
            </a:pPr>
            <a:r>
              <a:rPr lang="en-US" dirty="0"/>
              <a:t>Monitor crash activity</a:t>
            </a:r>
          </a:p>
        </p:txBody>
      </p:sp>
      <p:sp>
        <p:nvSpPr>
          <p:cNvPr id="8" name="TextBox 7"/>
          <p:cNvSpPr txBox="1"/>
          <p:nvPr/>
        </p:nvSpPr>
        <p:spPr>
          <a:xfrm>
            <a:off x="5658990" y="3849749"/>
            <a:ext cx="5477952" cy="1077218"/>
          </a:xfrm>
          <a:prstGeom prst="rect">
            <a:avLst/>
          </a:prstGeom>
          <a:noFill/>
          <a:ln>
            <a:noFill/>
          </a:ln>
        </p:spPr>
        <p:txBody>
          <a:bodyPr wrap="square" rtlCol="0">
            <a:spAutoFit/>
          </a:bodyPr>
          <a:lstStyle/>
          <a:p>
            <a:r>
              <a:rPr lang="en-US" sz="1600" dirty="0" err="1">
                <a:solidFill>
                  <a:schemeClr val="bg1"/>
                </a:solidFill>
                <a:latin typeface="Lucida Console" charset="0"/>
                <a:ea typeface="Lucida Console" charset="0"/>
                <a:cs typeface="Lucida Console" charset="0"/>
              </a:rPr>
              <a:t>MobileCenter.Start</a:t>
            </a:r>
            <a:r>
              <a:rPr lang="en-US" sz="1600" dirty="0">
                <a:solidFill>
                  <a:schemeClr val="bg1"/>
                </a:solidFill>
                <a:latin typeface="Lucida Console" charset="0"/>
                <a:ea typeface="Lucida Console" charset="0"/>
                <a:cs typeface="Lucida Console" charset="0"/>
              </a:rPr>
              <a:t>("android={Your Android App secret here};" + </a:t>
            </a:r>
          </a:p>
          <a:p>
            <a:r>
              <a:rPr lang="en-US" sz="1600" dirty="0">
                <a:solidFill>
                  <a:schemeClr val="bg1"/>
                </a:solidFill>
                <a:latin typeface="Lucida Console" charset="0"/>
                <a:ea typeface="Lucida Console" charset="0"/>
                <a:cs typeface="Lucida Console" charset="0"/>
              </a:rPr>
              <a:t>"</a:t>
            </a:r>
            <a:r>
              <a:rPr lang="en-US" sz="1600" dirty="0" err="1">
                <a:solidFill>
                  <a:schemeClr val="bg1"/>
                </a:solidFill>
                <a:latin typeface="Lucida Console" charset="0"/>
                <a:ea typeface="Lucida Console" charset="0"/>
                <a:cs typeface="Lucida Console" charset="0"/>
              </a:rPr>
              <a:t>ios</a:t>
            </a:r>
            <a:r>
              <a:rPr lang="en-US" sz="1600" dirty="0">
                <a:solidFill>
                  <a:schemeClr val="bg1"/>
                </a:solidFill>
                <a:latin typeface="Lucida Console" charset="0"/>
                <a:ea typeface="Lucida Console" charset="0"/>
                <a:cs typeface="Lucida Console" charset="0"/>
              </a:rPr>
              <a:t>={Your iOS App secret here}", </a:t>
            </a:r>
            <a:r>
              <a:rPr lang="en-US" sz="1600" dirty="0" err="1">
                <a:solidFill>
                  <a:schemeClr val="bg1"/>
                </a:solidFill>
                <a:latin typeface="Lucida Console" charset="0"/>
                <a:ea typeface="Lucida Console" charset="0"/>
                <a:cs typeface="Lucida Console" charset="0"/>
              </a:rPr>
              <a:t>typeof</a:t>
            </a:r>
            <a:r>
              <a:rPr lang="en-US" sz="1600" dirty="0">
                <a:solidFill>
                  <a:schemeClr val="bg1"/>
                </a:solidFill>
                <a:latin typeface="Lucida Console" charset="0"/>
                <a:ea typeface="Lucida Console" charset="0"/>
                <a:cs typeface="Lucida Console" charset="0"/>
              </a:rPr>
              <a:t>(</a:t>
            </a:r>
            <a:r>
              <a:rPr lang="en-US" sz="1600" b="1" dirty="0">
                <a:solidFill>
                  <a:schemeClr val="bg1"/>
                </a:solidFill>
                <a:latin typeface="Lucida Console" charset="0"/>
                <a:ea typeface="Lucida Console" charset="0"/>
                <a:cs typeface="Lucida Console" charset="0"/>
              </a:rPr>
              <a:t>Crashes</a:t>
            </a:r>
            <a:r>
              <a:rPr lang="en-US" sz="1600" dirty="0">
                <a:solidFill>
                  <a:schemeClr val="bg1"/>
                </a:solidFill>
                <a:latin typeface="Lucida Console" charset="0"/>
                <a:ea typeface="Lucida Console" charset="0"/>
                <a:cs typeface="Lucida Console" charset="0"/>
              </a:rPr>
              <a:t>));</a:t>
            </a:r>
          </a:p>
        </p:txBody>
      </p:sp>
      <p:sp>
        <p:nvSpPr>
          <p:cNvPr id="9" name="TextBox 8"/>
          <p:cNvSpPr txBox="1"/>
          <p:nvPr/>
        </p:nvSpPr>
        <p:spPr>
          <a:xfrm>
            <a:off x="5658990" y="2858890"/>
            <a:ext cx="5477952" cy="584775"/>
          </a:xfrm>
          <a:prstGeom prst="rect">
            <a:avLst/>
          </a:prstGeom>
          <a:noFill/>
          <a:ln>
            <a:noFill/>
          </a:ln>
        </p:spPr>
        <p:txBody>
          <a:bodyPr wrap="square" rtlCol="0">
            <a:spAutoFit/>
          </a:bodyPr>
          <a:lstStyle/>
          <a:p>
            <a:r>
              <a:rPr lang="en-US" sz="1600" dirty="0">
                <a:solidFill>
                  <a:schemeClr val="bg1"/>
                </a:solidFill>
                <a:latin typeface="Lucida Console" charset="0"/>
                <a:ea typeface="Lucida Console" charset="0"/>
                <a:cs typeface="Lucida Console" charset="0"/>
              </a:rPr>
              <a:t>using </a:t>
            </a:r>
            <a:r>
              <a:rPr lang="en-US" sz="1600" dirty="0" err="1">
                <a:solidFill>
                  <a:schemeClr val="bg1"/>
                </a:solidFill>
                <a:latin typeface="Lucida Console" charset="0"/>
                <a:ea typeface="Lucida Console" charset="0"/>
                <a:cs typeface="Lucida Console" charset="0"/>
              </a:rPr>
              <a:t>Microsoft.Azure.Mobile</a:t>
            </a:r>
            <a:r>
              <a:rPr lang="en-US" sz="1600" dirty="0">
                <a:solidFill>
                  <a:schemeClr val="bg1"/>
                </a:solidFill>
                <a:latin typeface="Lucida Console" charset="0"/>
                <a:ea typeface="Lucida Console" charset="0"/>
                <a:cs typeface="Lucida Console" charset="0"/>
              </a:rPr>
              <a:t>;</a:t>
            </a:r>
          </a:p>
          <a:p>
            <a:r>
              <a:rPr lang="en-US" sz="1600" dirty="0">
                <a:solidFill>
                  <a:schemeClr val="bg1"/>
                </a:solidFill>
                <a:latin typeface="Lucida Console" charset="0"/>
                <a:ea typeface="Lucida Console" charset="0"/>
                <a:cs typeface="Lucida Console" charset="0"/>
              </a:rPr>
              <a:t>using </a:t>
            </a:r>
            <a:r>
              <a:rPr lang="en-US" sz="1600" dirty="0" err="1">
                <a:solidFill>
                  <a:schemeClr val="bg1"/>
                </a:solidFill>
                <a:latin typeface="Lucida Console" charset="0"/>
                <a:ea typeface="Lucida Console" charset="0"/>
                <a:cs typeface="Lucida Console" charset="0"/>
              </a:rPr>
              <a:t>Microsoft.Azure.Mobile.</a:t>
            </a:r>
            <a:r>
              <a:rPr lang="en-US" sz="1600" b="1" dirty="0" err="1">
                <a:solidFill>
                  <a:schemeClr val="bg1"/>
                </a:solidFill>
                <a:latin typeface="Lucida Console" charset="0"/>
                <a:ea typeface="Lucida Console" charset="0"/>
                <a:cs typeface="Lucida Console" charset="0"/>
              </a:rPr>
              <a:t>Crashes</a:t>
            </a:r>
            <a:r>
              <a:rPr lang="en-US" sz="1600" dirty="0">
                <a:solidFill>
                  <a:schemeClr val="bg1"/>
                </a:solidFill>
                <a:latin typeface="Lucida Console" charset="0"/>
                <a:ea typeface="Lucida Console" charset="0"/>
                <a:cs typeface="Lucida Console" charset="0"/>
              </a:rPr>
              <a:t>;</a:t>
            </a:r>
          </a:p>
        </p:txBody>
      </p:sp>
      <p:pic>
        <p:nvPicPr>
          <p:cNvPr id="12" name="Picture 11"/>
          <p:cNvPicPr>
            <a:picLocks noChangeAspect="1"/>
          </p:cNvPicPr>
          <p:nvPr/>
        </p:nvPicPr>
        <p:blipFill rotWithShape="1">
          <a:blip r:embed="rId3"/>
          <a:srcRect r="38851"/>
          <a:stretch/>
        </p:blipFill>
        <p:spPr>
          <a:xfrm>
            <a:off x="5658990" y="1879729"/>
            <a:ext cx="4460431" cy="696188"/>
          </a:xfrm>
          <a:prstGeom prst="rect">
            <a:avLst/>
          </a:prstGeom>
          <a:ln>
            <a:solidFill>
              <a:schemeClr val="bg2">
                <a:lumMod val="75000"/>
              </a:schemeClr>
            </a:solidFill>
          </a:ln>
        </p:spPr>
      </p:pic>
      <p:sp>
        <p:nvSpPr>
          <p:cNvPr id="11" name="Oval 10"/>
          <p:cNvSpPr/>
          <p:nvPr/>
        </p:nvSpPr>
        <p:spPr>
          <a:xfrm>
            <a:off x="9767324" y="1871724"/>
            <a:ext cx="704193" cy="7041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044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658990" y="1880976"/>
            <a:ext cx="4523493" cy="685688"/>
          </a:xfrm>
          <a:prstGeom prst="rect">
            <a:avLst/>
          </a:prstGeom>
          <a:ln>
            <a:solidFill>
              <a:schemeClr val="bg2">
                <a:lumMod val="75000"/>
              </a:schemeClr>
            </a:solidFill>
          </a:ln>
        </p:spPr>
      </p:pic>
      <p:sp>
        <p:nvSpPr>
          <p:cNvPr id="22530" name="Title 2"/>
          <p:cNvSpPr>
            <a:spLocks noGrp="1"/>
          </p:cNvSpPr>
          <p:nvPr>
            <p:ph type="title"/>
          </p:nvPr>
        </p:nvSpPr>
        <p:spPr>
          <a:xfrm>
            <a:off x="838200" y="1046163"/>
            <a:ext cx="3933825" cy="644525"/>
          </a:xfrm>
        </p:spPr>
        <p:txBody>
          <a:bodyPr>
            <a:normAutofit fontScale="90000"/>
          </a:bodyPr>
          <a:lstStyle/>
          <a:p>
            <a:r>
              <a:rPr lang="en-US" dirty="0"/>
              <a:t>Integrating Analytics Services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Add Mobile Center </a:t>
            </a:r>
            <a:br>
              <a:rPr lang="en-US" dirty="0"/>
            </a:br>
            <a:r>
              <a:rPr lang="en-US" dirty="0"/>
              <a:t>Analytics SDK support</a:t>
            </a:r>
          </a:p>
          <a:p>
            <a:pPr marL="342900" indent="-342900">
              <a:buFont typeface="Arial" charset="0"/>
              <a:buChar char="•"/>
            </a:pPr>
            <a:r>
              <a:rPr lang="en-US" dirty="0"/>
              <a:t>Get a platform-specific </a:t>
            </a:r>
            <a:br>
              <a:rPr lang="en-US" dirty="0"/>
            </a:br>
            <a:r>
              <a:rPr lang="en-US" dirty="0"/>
              <a:t>App Identifier</a:t>
            </a:r>
          </a:p>
          <a:p>
            <a:pPr marL="342900" indent="-342900">
              <a:buFont typeface="Arial" charset="0"/>
              <a:buChar char="•"/>
            </a:pPr>
            <a:r>
              <a:rPr lang="en-US" dirty="0"/>
              <a:t>Add code to start SDK processes</a:t>
            </a:r>
          </a:p>
          <a:p>
            <a:pPr marL="342900" indent="-342900">
              <a:buFont typeface="Arial" charset="0"/>
              <a:buChar char="•"/>
            </a:pPr>
            <a:r>
              <a:rPr lang="en-US" dirty="0"/>
              <a:t>Monitor event and </a:t>
            </a:r>
            <a:br>
              <a:rPr lang="en-US" dirty="0"/>
            </a:br>
            <a:r>
              <a:rPr lang="en-US" dirty="0"/>
              <a:t>analytics activity</a:t>
            </a:r>
          </a:p>
        </p:txBody>
      </p:sp>
      <p:sp>
        <p:nvSpPr>
          <p:cNvPr id="8" name="TextBox 7"/>
          <p:cNvSpPr txBox="1"/>
          <p:nvPr/>
        </p:nvSpPr>
        <p:spPr>
          <a:xfrm>
            <a:off x="5658990" y="3849749"/>
            <a:ext cx="5477952" cy="1077218"/>
          </a:xfrm>
          <a:prstGeom prst="rect">
            <a:avLst/>
          </a:prstGeom>
          <a:noFill/>
          <a:ln>
            <a:noFill/>
          </a:ln>
        </p:spPr>
        <p:txBody>
          <a:bodyPr wrap="square" rtlCol="0">
            <a:spAutoFit/>
          </a:bodyPr>
          <a:lstStyle/>
          <a:p>
            <a:r>
              <a:rPr lang="en-US" sz="1600" dirty="0" err="1">
                <a:solidFill>
                  <a:schemeClr val="bg1"/>
                </a:solidFill>
                <a:latin typeface="Lucida Console" charset="0"/>
                <a:ea typeface="Lucida Console" charset="0"/>
                <a:cs typeface="Lucida Console" charset="0"/>
              </a:rPr>
              <a:t>MobileCenter.Start</a:t>
            </a:r>
            <a:r>
              <a:rPr lang="en-US" sz="1600" dirty="0">
                <a:solidFill>
                  <a:schemeClr val="bg1"/>
                </a:solidFill>
                <a:latin typeface="Lucida Console" charset="0"/>
                <a:ea typeface="Lucida Console" charset="0"/>
                <a:cs typeface="Lucida Console" charset="0"/>
              </a:rPr>
              <a:t>("android={Your Android App secret here};" + </a:t>
            </a:r>
          </a:p>
          <a:p>
            <a:r>
              <a:rPr lang="en-US" sz="1600" dirty="0">
                <a:solidFill>
                  <a:schemeClr val="bg1"/>
                </a:solidFill>
                <a:latin typeface="Lucida Console" charset="0"/>
                <a:ea typeface="Lucida Console" charset="0"/>
                <a:cs typeface="Lucida Console" charset="0"/>
              </a:rPr>
              <a:t>"</a:t>
            </a:r>
            <a:r>
              <a:rPr lang="en-US" sz="1600" dirty="0" err="1">
                <a:solidFill>
                  <a:schemeClr val="bg1"/>
                </a:solidFill>
                <a:latin typeface="Lucida Console" charset="0"/>
                <a:ea typeface="Lucida Console" charset="0"/>
                <a:cs typeface="Lucida Console" charset="0"/>
              </a:rPr>
              <a:t>ios</a:t>
            </a:r>
            <a:r>
              <a:rPr lang="en-US" sz="1600" dirty="0">
                <a:solidFill>
                  <a:schemeClr val="bg1"/>
                </a:solidFill>
                <a:latin typeface="Lucida Console" charset="0"/>
                <a:ea typeface="Lucida Console" charset="0"/>
                <a:cs typeface="Lucida Console" charset="0"/>
              </a:rPr>
              <a:t>={Your iOS App secret here}", </a:t>
            </a:r>
            <a:r>
              <a:rPr lang="en-US" sz="1600" dirty="0" err="1">
                <a:solidFill>
                  <a:schemeClr val="bg1"/>
                </a:solidFill>
                <a:latin typeface="Lucida Console" charset="0"/>
                <a:ea typeface="Lucida Console" charset="0"/>
                <a:cs typeface="Lucida Console" charset="0"/>
              </a:rPr>
              <a:t>typeof</a:t>
            </a:r>
            <a:r>
              <a:rPr lang="en-US" sz="1600" dirty="0">
                <a:solidFill>
                  <a:schemeClr val="bg1"/>
                </a:solidFill>
                <a:latin typeface="Lucida Console" charset="0"/>
                <a:ea typeface="Lucida Console" charset="0"/>
                <a:cs typeface="Lucida Console" charset="0"/>
              </a:rPr>
              <a:t>(</a:t>
            </a:r>
            <a:r>
              <a:rPr lang="en-US" sz="1600" b="1" dirty="0">
                <a:solidFill>
                  <a:schemeClr val="bg1"/>
                </a:solidFill>
                <a:latin typeface="Lucida Console" charset="0"/>
                <a:ea typeface="Lucida Console" charset="0"/>
                <a:cs typeface="Lucida Console" charset="0"/>
              </a:rPr>
              <a:t>Analytics</a:t>
            </a:r>
            <a:r>
              <a:rPr lang="en-US" sz="1600" dirty="0">
                <a:solidFill>
                  <a:schemeClr val="bg1"/>
                </a:solidFill>
                <a:latin typeface="Lucida Console" charset="0"/>
                <a:ea typeface="Lucida Console" charset="0"/>
                <a:cs typeface="Lucida Console" charset="0"/>
              </a:rPr>
              <a:t>));</a:t>
            </a:r>
          </a:p>
        </p:txBody>
      </p:sp>
      <p:sp>
        <p:nvSpPr>
          <p:cNvPr id="9" name="TextBox 8"/>
          <p:cNvSpPr txBox="1"/>
          <p:nvPr/>
        </p:nvSpPr>
        <p:spPr>
          <a:xfrm>
            <a:off x="5658990" y="2858890"/>
            <a:ext cx="5477952" cy="584775"/>
          </a:xfrm>
          <a:prstGeom prst="rect">
            <a:avLst/>
          </a:prstGeom>
          <a:noFill/>
          <a:ln>
            <a:noFill/>
          </a:ln>
        </p:spPr>
        <p:txBody>
          <a:bodyPr wrap="square" rtlCol="0">
            <a:spAutoFit/>
          </a:bodyPr>
          <a:lstStyle/>
          <a:p>
            <a:r>
              <a:rPr lang="en-US" sz="1600" dirty="0">
                <a:solidFill>
                  <a:schemeClr val="bg1"/>
                </a:solidFill>
                <a:latin typeface="Lucida Console" charset="0"/>
                <a:ea typeface="Lucida Console" charset="0"/>
                <a:cs typeface="Lucida Console" charset="0"/>
              </a:rPr>
              <a:t>using </a:t>
            </a:r>
            <a:r>
              <a:rPr lang="en-US" sz="1600" dirty="0" err="1">
                <a:solidFill>
                  <a:schemeClr val="bg1"/>
                </a:solidFill>
                <a:latin typeface="Lucida Console" charset="0"/>
                <a:ea typeface="Lucida Console" charset="0"/>
                <a:cs typeface="Lucida Console" charset="0"/>
              </a:rPr>
              <a:t>Microsoft.Azure.Mobile</a:t>
            </a:r>
            <a:r>
              <a:rPr lang="en-US" sz="1600" dirty="0">
                <a:solidFill>
                  <a:schemeClr val="bg1"/>
                </a:solidFill>
                <a:latin typeface="Lucida Console" charset="0"/>
                <a:ea typeface="Lucida Console" charset="0"/>
                <a:cs typeface="Lucida Console" charset="0"/>
              </a:rPr>
              <a:t>;</a:t>
            </a:r>
          </a:p>
          <a:p>
            <a:r>
              <a:rPr lang="en-US" sz="1600" dirty="0">
                <a:solidFill>
                  <a:schemeClr val="bg1"/>
                </a:solidFill>
                <a:latin typeface="Lucida Console" charset="0"/>
                <a:ea typeface="Lucida Console" charset="0"/>
                <a:cs typeface="Lucida Console" charset="0"/>
              </a:rPr>
              <a:t>using </a:t>
            </a:r>
            <a:r>
              <a:rPr lang="en-US" sz="1600" dirty="0" err="1">
                <a:solidFill>
                  <a:schemeClr val="bg1"/>
                </a:solidFill>
                <a:latin typeface="Lucida Console" charset="0"/>
                <a:ea typeface="Lucida Console" charset="0"/>
                <a:cs typeface="Lucida Console" charset="0"/>
              </a:rPr>
              <a:t>Microsoft.Azure.Mobile.</a:t>
            </a:r>
            <a:r>
              <a:rPr lang="en-US" sz="1600" b="1" dirty="0" err="1">
                <a:solidFill>
                  <a:schemeClr val="bg1"/>
                </a:solidFill>
                <a:latin typeface="Lucida Console" charset="0"/>
                <a:ea typeface="Lucida Console" charset="0"/>
                <a:cs typeface="Lucida Console" charset="0"/>
              </a:rPr>
              <a:t>Analytics</a:t>
            </a:r>
            <a:r>
              <a:rPr lang="en-US" sz="1600" dirty="0">
                <a:solidFill>
                  <a:schemeClr val="bg1"/>
                </a:solidFill>
                <a:latin typeface="Lucida Console" charset="0"/>
                <a:ea typeface="Lucida Console" charset="0"/>
                <a:cs typeface="Lucida Console" charset="0"/>
              </a:rPr>
              <a:t>;</a:t>
            </a:r>
          </a:p>
        </p:txBody>
      </p:sp>
      <p:sp>
        <p:nvSpPr>
          <p:cNvPr id="11" name="Oval 10"/>
          <p:cNvSpPr/>
          <p:nvPr/>
        </p:nvSpPr>
        <p:spPr>
          <a:xfrm>
            <a:off x="9855786" y="1869596"/>
            <a:ext cx="704193" cy="7041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054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a:xfrm>
            <a:off x="1524000" y="1579563"/>
            <a:ext cx="9144000" cy="1546225"/>
          </a:xfrm>
        </p:spPr>
        <p:txBody>
          <a:bodyPr/>
          <a:lstStyle/>
          <a:p>
            <a:r>
              <a:rPr lang="en-US" dirty="0"/>
              <a:t>Lab Walkthrough</a:t>
            </a:r>
            <a:endParaRPr lang="en-US" altLang="en-US" dirty="0"/>
          </a:p>
        </p:txBody>
      </p:sp>
      <p:sp>
        <p:nvSpPr>
          <p:cNvPr id="17410" name="Subtitle 2"/>
          <p:cNvSpPr>
            <a:spLocks noGrp="1"/>
          </p:cNvSpPr>
          <p:nvPr>
            <p:ph type="subTitle" idx="1"/>
          </p:nvPr>
        </p:nvSpPr>
        <p:spPr>
          <a:xfrm>
            <a:off x="1524000" y="3216275"/>
            <a:ext cx="9144000" cy="1701800"/>
          </a:xfrm>
        </p:spPr>
        <p:txBody>
          <a:bodyPr/>
          <a:lstStyle/>
          <a:p>
            <a:r>
              <a:rPr lang="en-US" dirty="0"/>
              <a:t>Visual Studio Mobile Center</a:t>
            </a:r>
          </a:p>
          <a:p>
            <a:endParaRPr lang="en-US" dirty="0"/>
          </a:p>
        </p:txBody>
      </p:sp>
    </p:spTree>
    <p:extLst>
      <p:ext uri="{BB962C8B-B14F-4D97-AF65-F5344CB8AC3E}">
        <p14:creationId xmlns:p14="http://schemas.microsoft.com/office/powerpoint/2010/main" val="1307758298"/>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1C999-7B3A-DD4B-A630-F0BB99759982}" vid="{2AC5765B-F6DA-3D4E-ACA2-9EAB5990A0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Template - Operation Remote Resupply</Template>
  <TotalTime>96</TotalTime>
  <Words>954</Words>
  <Application>Microsoft Office PowerPoint</Application>
  <PresentationFormat>Widescreen</PresentationFormat>
  <Paragraphs>106</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Lucida Console</vt:lpstr>
      <vt:lpstr>Segoe UI</vt:lpstr>
      <vt:lpstr>Segoe UI Light</vt:lpstr>
      <vt:lpstr>Segoe UI Semibold</vt:lpstr>
      <vt:lpstr>Office Theme</vt:lpstr>
      <vt:lpstr>PART 4: Visual Studio  Mobile Center</vt:lpstr>
      <vt:lpstr>Visual Studio  Mobile Center</vt:lpstr>
      <vt:lpstr>Mobile Center Services</vt:lpstr>
      <vt:lpstr>Managing Build Services</vt:lpstr>
      <vt:lpstr>Managing Test Services</vt:lpstr>
      <vt:lpstr>Managing Distribute Services</vt:lpstr>
      <vt:lpstr>Integrating Crash Services</vt:lpstr>
      <vt:lpstr>Integrating Analytics Services</vt:lpstr>
      <vt:lpstr>Lab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3: Visual Studio  Mobile Center</dc:title>
  <dc:creator>Katherine Boliek (US)</dc:creator>
  <cp:lastModifiedBy>Scott Peterson</cp:lastModifiedBy>
  <cp:revision>6</cp:revision>
  <dcterms:created xsi:type="dcterms:W3CDTF">2017-05-25T15:49:50Z</dcterms:created>
  <dcterms:modified xsi:type="dcterms:W3CDTF">2017-05-27T03:19:17Z</dcterms:modified>
</cp:coreProperties>
</file>